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 name="Shape 34"/>
        <p:cNvGrpSpPr/>
        <p:nvPr/>
      </p:nvGrpSpPr>
      <p:grpSpPr>
        <a:xfrm>
          <a:off y="0" x="0"/>
          <a:ext cy="0" cx="0"/>
          <a:chOff y="0" x="0"/>
          <a:chExt cy="0" cx="0"/>
        </a:xfrm>
      </p:grpSpPr>
      <p:sp>
        <p:nvSpPr>
          <p:cNvPr id="35" name="Shape 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6" name="Shape 3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4" name="Shape 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0" name="Shape 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spcBef>
                <a:spcPts val="0"/>
              </a:spcBef>
              <a:buSzPct val="100000"/>
              <a:defRPr sz="4800"/>
            </a:lvl1pPr>
            <a:lvl2pPr algn="ctr" indent="304800">
              <a:spcBef>
                <a:spcPts val="0"/>
              </a:spcBef>
              <a:buSzPct val="100000"/>
              <a:defRPr sz="4800"/>
            </a:lvl2pPr>
            <a:lvl3pPr algn="ctr" indent="304800">
              <a:spcBef>
                <a:spcPts val="0"/>
              </a:spcBef>
              <a:buSzPct val="100000"/>
              <a:defRPr sz="4800"/>
            </a:lvl3pPr>
            <a:lvl4pPr algn="ctr" indent="304800">
              <a:spcBef>
                <a:spcPts val="0"/>
              </a:spcBef>
              <a:buSzPct val="100000"/>
              <a:defRPr sz="4800"/>
            </a:lvl4pPr>
            <a:lvl5pPr algn="ctr" indent="304800">
              <a:spcBef>
                <a:spcPts val="0"/>
              </a:spcBef>
              <a:buSzPct val="100000"/>
              <a:defRPr sz="4800"/>
            </a:lvl5pPr>
            <a:lvl6pPr algn="ctr" indent="304800">
              <a:spcBef>
                <a:spcPts val="0"/>
              </a:spcBef>
              <a:buSzPct val="100000"/>
              <a:defRPr sz="4800"/>
            </a:lvl6pPr>
            <a:lvl7pPr algn="ctr" indent="304800">
              <a:spcBef>
                <a:spcPts val="0"/>
              </a:spcBef>
              <a:buSzPct val="100000"/>
              <a:defRPr sz="4800"/>
            </a:lvl7pPr>
            <a:lvl8pPr algn="ctr" indent="304800">
              <a:spcBef>
                <a:spcPts val="0"/>
              </a:spcBef>
              <a:buSzPct val="100000"/>
              <a:defRPr sz="4800"/>
            </a:lvl8pPr>
            <a:lvl9pPr algn="ctr" indent="304800">
              <a:spcBef>
                <a:spcPts val="0"/>
              </a:spcBef>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spcBef>
                <a:spcPts val="0"/>
              </a:spcBef>
              <a:buClr>
                <a:schemeClr val="dk1"/>
              </a:buClr>
              <a:buSzPct val="100000"/>
              <a:buNone/>
              <a:defRPr b="1" sz="3600">
                <a:solidFill>
                  <a:schemeClr val="dk1"/>
                </a:solidFill>
              </a:defRPr>
            </a:lvl1pPr>
            <a:lvl2pPr indent="228600" marL="0">
              <a:spcBef>
                <a:spcPts val="0"/>
              </a:spcBef>
              <a:buClr>
                <a:schemeClr val="dk1"/>
              </a:buClr>
              <a:buSzPct val="100000"/>
              <a:buNone/>
              <a:defRPr b="1" sz="3600">
                <a:solidFill>
                  <a:schemeClr val="dk1"/>
                </a:solidFill>
              </a:defRPr>
            </a:lvl2pPr>
            <a:lvl3pPr indent="228600" marL="0">
              <a:spcBef>
                <a:spcPts val="0"/>
              </a:spcBef>
              <a:buClr>
                <a:schemeClr val="dk1"/>
              </a:buClr>
              <a:buSzPct val="100000"/>
              <a:buNone/>
              <a:defRPr b="1" sz="3600">
                <a:solidFill>
                  <a:schemeClr val="dk1"/>
                </a:solidFill>
              </a:defRPr>
            </a:lvl3pPr>
            <a:lvl4pPr indent="228600" marL="0">
              <a:spcBef>
                <a:spcPts val="0"/>
              </a:spcBef>
              <a:buClr>
                <a:schemeClr val="dk1"/>
              </a:buClr>
              <a:buSzPct val="100000"/>
              <a:buNone/>
              <a:defRPr b="1" sz="3600">
                <a:solidFill>
                  <a:schemeClr val="dk1"/>
                </a:solidFill>
              </a:defRPr>
            </a:lvl4pPr>
            <a:lvl5pPr indent="228600" marL="0">
              <a:spcBef>
                <a:spcPts val="0"/>
              </a:spcBef>
              <a:buClr>
                <a:schemeClr val="dk1"/>
              </a:buClr>
              <a:buSzPct val="100000"/>
              <a:buNone/>
              <a:defRPr b="1" sz="3600">
                <a:solidFill>
                  <a:schemeClr val="dk1"/>
                </a:solidFill>
              </a:defRPr>
            </a:lvl5pPr>
            <a:lvl6pPr indent="228600" marL="0">
              <a:spcBef>
                <a:spcPts val="0"/>
              </a:spcBef>
              <a:buClr>
                <a:schemeClr val="dk1"/>
              </a:buClr>
              <a:buSzPct val="100000"/>
              <a:buNone/>
              <a:defRPr b="1" sz="3600">
                <a:solidFill>
                  <a:schemeClr val="dk1"/>
                </a:solidFill>
              </a:defRPr>
            </a:lvl6pPr>
            <a:lvl7pPr indent="228600" marL="0">
              <a:spcBef>
                <a:spcPts val="0"/>
              </a:spcBef>
              <a:buClr>
                <a:schemeClr val="dk1"/>
              </a:buClr>
              <a:buSzPct val="100000"/>
              <a:buNone/>
              <a:defRPr b="1" sz="3600">
                <a:solidFill>
                  <a:schemeClr val="dk1"/>
                </a:solidFill>
              </a:defRPr>
            </a:lvl7pPr>
            <a:lvl8pPr indent="228600" marL="0">
              <a:spcBef>
                <a:spcPts val="0"/>
              </a:spcBef>
              <a:buClr>
                <a:schemeClr val="dk1"/>
              </a:buClr>
              <a:buSzPct val="100000"/>
              <a:buNone/>
              <a:defRPr b="1" sz="3600">
                <a:solidFill>
                  <a:schemeClr val="dk1"/>
                </a:solidFill>
              </a:defRPr>
            </a:lvl8pPr>
            <a:lvl9pPr indent="228600" marL="0">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SzPct val="100000"/>
              <a:defRPr sz="3000"/>
            </a:lvl1pPr>
            <a:lvl2pPr indent="-133350" marL="742950">
              <a:spcBef>
                <a:spcPts val="480"/>
              </a:spcBef>
              <a:buSzPct val="100000"/>
              <a:defRPr sz="2400"/>
            </a:lvl2pPr>
            <a:lvl3pPr indent="-76200" marL="1143000">
              <a:spcBef>
                <a:spcPts val="480"/>
              </a:spcBef>
              <a:buSzPct val="100000"/>
              <a:defRPr sz="2400"/>
            </a:lvl3pPr>
            <a:lvl4pPr indent="-114300" marL="1600200">
              <a:spcBef>
                <a:spcPts val="360"/>
              </a:spcBef>
              <a:buSzPct val="100000"/>
              <a:defRPr sz="1800"/>
            </a:lvl4pPr>
            <a:lvl5pPr indent="-114300" marL="2057400">
              <a:spcBef>
                <a:spcPts val="360"/>
              </a:spcBef>
              <a:buSzPct val="100000"/>
              <a:defRPr sz="1800"/>
            </a:lvl5pPr>
            <a:lvl6pPr indent="-114300" marL="2514600">
              <a:spcBef>
                <a:spcPts val="360"/>
              </a:spcBef>
              <a:buSzPct val="100000"/>
              <a:defRPr sz="1800"/>
            </a:lvl6pPr>
            <a:lvl7pPr indent="-114300" marL="2971800">
              <a:spcBef>
                <a:spcPts val="360"/>
              </a:spcBef>
              <a:buSzPct val="100000"/>
              <a:defRPr sz="1800"/>
            </a:lvl7pPr>
            <a:lvl8pPr indent="-114300" marL="3429000">
              <a:spcBef>
                <a:spcPts val="360"/>
              </a:spcBef>
              <a:buSzPct val="100000"/>
              <a:defRPr sz="1800"/>
            </a:lvl8pPr>
            <a:lvl9pPr indent="-114300" marL="3886200">
              <a:spcBef>
                <a:spcPts val="360"/>
              </a:spcBef>
              <a:buSzPct val="100000"/>
              <a:defRPr sz="1800"/>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www.hrw.org/" Type="http://schemas.openxmlformats.org/officeDocument/2006/relationships/hyperlink" TargetMode="External" Id="rId4"/><Relationship Target="../media/image02.gif"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http://www.avonfoundation.org/causes/domestic-violence/" Type="http://schemas.openxmlformats.org/officeDocument/2006/relationships/hyperlink" TargetMode="External" Id="rId4"/><Relationship Target="../media/image0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http://www.kidshelpphone.ca/teens/home/splash.aspx" Type="http://schemas.openxmlformats.org/officeDocument/2006/relationships/hyperlink" TargetMode="External" Id="rId4"/><Relationship Target="../media/image00.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799" cx="7772400"/>
          </a:xfrm>
          <a:prstGeom prst="rect">
            <a:avLst/>
          </a:prstGeom>
        </p:spPr>
        <p:txBody>
          <a:bodyPr bIns="91425" rIns="91425" lIns="91425" tIns="91425" anchor="b" anchorCtr="0">
            <a:noAutofit/>
          </a:bodyPr>
          <a:lstStyle/>
          <a:p>
            <a:pPr rtl="0" lvl="0">
              <a:spcBef>
                <a:spcPts val="0"/>
              </a:spcBef>
              <a:buNone/>
            </a:pPr>
            <a:r>
              <a:rPr lang="en"/>
              <a:t>NGO’s To Help in </a:t>
            </a:r>
          </a:p>
          <a:p>
            <a:pPr>
              <a:spcBef>
                <a:spcPts val="0"/>
              </a:spcBef>
              <a:buNone/>
            </a:pPr>
            <a:r>
              <a:rPr lang="en"/>
              <a:t>The Help</a:t>
            </a:r>
          </a:p>
        </p:txBody>
      </p:sp>
      <p:sp>
        <p:nvSpPr>
          <p:cNvPr id="24" name="Shape 24"/>
          <p:cNvSpPr txBox="1"/>
          <p:nvPr>
            <p:ph idx="1" type="subTitle"/>
          </p:nvPr>
        </p:nvSpPr>
        <p:spPr>
          <a:xfrm>
            <a:off y="2840053" x="685800"/>
            <a:ext cy="784799" cx="77724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1444527" x="408775"/>
            <a:ext cy="1141499" cx="8229600"/>
          </a:xfrm>
          <a:prstGeom prst="rect">
            <a:avLst/>
          </a:prstGeom>
        </p:spPr>
        <p:txBody>
          <a:bodyPr bIns="91425" rIns="91425" lIns="91425" tIns="91425" anchor="b" anchorCtr="0">
            <a:noAutofit/>
          </a:bodyPr>
          <a:lstStyle/>
          <a:p>
            <a:pPr algn="ctr">
              <a:spcBef>
                <a:spcPts val="0"/>
              </a:spcBef>
              <a:buNone/>
            </a:pPr>
            <a:r>
              <a:rPr sz="6000" lang="en"/>
              <a:t>Racism</a:t>
            </a:r>
          </a:p>
        </p:txBody>
      </p:sp>
      <p:pic>
        <p:nvPicPr>
          <p:cNvPr id="30" name="Shape 30"/>
          <p:cNvPicPr preferRelativeResize="0"/>
          <p:nvPr/>
        </p:nvPicPr>
        <p:blipFill>
          <a:blip r:embed="rId3"/>
          <a:stretch>
            <a:fillRect/>
          </a:stretch>
        </p:blipFill>
        <p:spPr>
          <a:xfrm>
            <a:off y="147350" x="3654900"/>
            <a:ext cy="1297176" cx="1839575"/>
          </a:xfrm>
          <a:prstGeom prst="rect">
            <a:avLst/>
          </a:prstGeom>
          <a:noFill/>
          <a:ln>
            <a:noFill/>
          </a:ln>
        </p:spPr>
      </p:pic>
      <p:sp>
        <p:nvSpPr>
          <p:cNvPr id="31" name="Shape 31"/>
          <p:cNvSpPr txBox="1"/>
          <p:nvPr/>
        </p:nvSpPr>
        <p:spPr>
          <a:xfrm>
            <a:off y="3423150" x="350875"/>
            <a:ext cy="1645800" cx="8287500"/>
          </a:xfrm>
          <a:prstGeom prst="rect">
            <a:avLst/>
          </a:prstGeom>
        </p:spPr>
        <p:txBody>
          <a:bodyPr bIns="91425" rIns="91425" lIns="91425" tIns="91425" anchor="t" anchorCtr="0">
            <a:noAutofit/>
          </a:bodyPr>
          <a:lstStyle/>
          <a:p>
            <a:pPr rtl="0" lvl="0">
              <a:spcBef>
                <a:spcPts val="0"/>
              </a:spcBef>
              <a:buNone/>
            </a:pPr>
            <a:r>
              <a:rPr lang="en"/>
              <a:t>Both Minny and Aibeleen are exposed to racism throughout the entire novel. Segregation takes place constantly in the society, which includes different hospitals, stores, and libraries for the coloured population. Human Rights Watch assists victims against the violation of human rights. Aibeleen, Minny, or any of the “help” in town could have been assisted in receiving fair treatment and fair pay by their employers, as well as being given equal privileges at any store/hospital, etc. </a:t>
            </a:r>
          </a:p>
        </p:txBody>
      </p:sp>
      <p:sp>
        <p:nvSpPr>
          <p:cNvPr id="32" name="Shape 32"/>
          <p:cNvSpPr txBox="1"/>
          <p:nvPr/>
        </p:nvSpPr>
        <p:spPr>
          <a:xfrm>
            <a:off y="2482175" x="1935437"/>
            <a:ext cy="326400" cx="5278500"/>
          </a:xfrm>
          <a:prstGeom prst="rect">
            <a:avLst/>
          </a:prstGeom>
        </p:spPr>
        <p:txBody>
          <a:bodyPr bIns="91425" rIns="91425" lIns="91425" tIns="91425" anchor="t" anchorCtr="0">
            <a:noAutofit/>
          </a:bodyPr>
          <a:lstStyle/>
          <a:p>
            <a:pPr algn="ctr">
              <a:spcBef>
                <a:spcPts val="0"/>
              </a:spcBef>
              <a:buNone/>
            </a:pPr>
            <a:r>
              <a:rPr lang="en">
                <a:solidFill>
                  <a:srgbClr val="FF0000"/>
                </a:solidFill>
              </a:rPr>
              <a:t>“A bill that requires every white home to have a separate bathroom for the colored help.” (Stockett, 32)</a:t>
            </a:r>
          </a:p>
        </p:txBody>
      </p:sp>
      <p:sp>
        <p:nvSpPr>
          <p:cNvPr id="33" name="Shape 33"/>
          <p:cNvSpPr txBox="1"/>
          <p:nvPr/>
        </p:nvSpPr>
        <p:spPr>
          <a:xfrm>
            <a:off y="4787250" x="7008875"/>
            <a:ext cy="135000" cx="2005500"/>
          </a:xfrm>
          <a:prstGeom prst="rect">
            <a:avLst/>
          </a:prstGeom>
        </p:spPr>
        <p:txBody>
          <a:bodyPr bIns="91425" rIns="91425" lIns="91425" tIns="91425" anchor="t" anchorCtr="0">
            <a:noAutofit/>
          </a:bodyPr>
          <a:lstStyle/>
          <a:p>
            <a:pPr>
              <a:spcBef>
                <a:spcPts val="0"/>
              </a:spcBef>
              <a:buNone/>
            </a:pPr>
            <a:r>
              <a:rPr u="sng" lang="en">
                <a:solidFill>
                  <a:schemeClr val="hlink"/>
                </a:solidFill>
                <a:hlinkClick r:id="rId4"/>
              </a:rPr>
              <a:t>http://www.hrw.org/</a:t>
            </a:r>
            <a:r>
              <a:rPr lang="en"/>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title"/>
          </p:nvPr>
        </p:nvSpPr>
        <p:spPr>
          <a:xfrm>
            <a:off y="1625628" x="457200"/>
            <a:ext cy="857400" cx="8229600"/>
          </a:xfrm>
          <a:prstGeom prst="rect">
            <a:avLst/>
          </a:prstGeom>
        </p:spPr>
        <p:txBody>
          <a:bodyPr bIns="91425" rIns="91425" lIns="91425" tIns="91425" anchor="b" anchorCtr="0">
            <a:noAutofit/>
          </a:bodyPr>
          <a:lstStyle/>
          <a:p>
            <a:pPr algn="ctr">
              <a:spcBef>
                <a:spcPts val="0"/>
              </a:spcBef>
              <a:buNone/>
            </a:pPr>
            <a:r>
              <a:rPr sz="6000" lang="en"/>
              <a:t>Abuse</a:t>
            </a:r>
          </a:p>
        </p:txBody>
      </p:sp>
      <p:sp>
        <p:nvSpPr>
          <p:cNvPr id="39" name="Shape 39"/>
          <p:cNvSpPr txBox="1"/>
          <p:nvPr>
            <p:ph idx="1" type="body"/>
          </p:nvPr>
        </p:nvSpPr>
        <p:spPr>
          <a:xfrm>
            <a:off y="3045975" x="457200"/>
            <a:ext cy="1737300" cx="8229600"/>
          </a:xfrm>
          <a:prstGeom prst="rect">
            <a:avLst/>
          </a:prstGeom>
        </p:spPr>
        <p:txBody>
          <a:bodyPr bIns="91425" rIns="91425" lIns="91425" tIns="91425" anchor="t" anchorCtr="0">
            <a:noAutofit/>
          </a:bodyPr>
          <a:lstStyle/>
          <a:p>
            <a:pPr>
              <a:spcBef>
                <a:spcPts val="0"/>
              </a:spcBef>
              <a:buNone/>
            </a:pPr>
            <a:r>
              <a:rPr sz="1400" lang="en">
                <a:solidFill>
                  <a:schemeClr val="dk1"/>
                </a:solidFill>
              </a:rPr>
              <a:t>Minny is beaten by her husband constantly. The horrid man is a drunken mess, and takes his frustration of the world out on his poor wife. The NGO AVON would have assisted Minney through the use of counselling, and crisis intervention. Crisis intervention would consist of medical assistance, and shelter, while at the same time building confidence. The end goal is to ensure the health and well-being of women and girls, while ending the unnecessary violence used against women and children.  </a:t>
            </a:r>
          </a:p>
        </p:txBody>
      </p:sp>
      <p:sp>
        <p:nvSpPr>
          <p:cNvPr id="40" name="Shape 40"/>
          <p:cNvSpPr txBox="1"/>
          <p:nvPr/>
        </p:nvSpPr>
        <p:spPr>
          <a:xfrm>
            <a:off y="2393700" x="1510650"/>
            <a:ext cy="356099" cx="6122699"/>
          </a:xfrm>
          <a:prstGeom prst="rect">
            <a:avLst/>
          </a:prstGeom>
        </p:spPr>
        <p:txBody>
          <a:bodyPr bIns="91425" rIns="91425" lIns="91425" tIns="91425" anchor="t" anchorCtr="0">
            <a:noAutofit/>
          </a:bodyPr>
          <a:lstStyle/>
          <a:p>
            <a:pPr>
              <a:spcBef>
                <a:spcPts val="0"/>
              </a:spcBef>
              <a:buNone/>
            </a:pPr>
            <a:r>
              <a:rPr lang="en">
                <a:solidFill>
                  <a:srgbClr val="FF0000"/>
                </a:solidFill>
              </a:rPr>
              <a:t>“If I didn’t hit you Minny, who </a:t>
            </a:r>
            <a:r>
              <a:rPr lang="en" i="1">
                <a:solidFill>
                  <a:srgbClr val="FF0000"/>
                </a:solidFill>
              </a:rPr>
              <a:t>knows</a:t>
            </a:r>
            <a:r>
              <a:rPr lang="en">
                <a:solidFill>
                  <a:srgbClr val="FF0000"/>
                </a:solidFill>
              </a:rPr>
              <a:t> what you become.” (Stockett, 413)</a:t>
            </a:r>
          </a:p>
        </p:txBody>
      </p:sp>
      <p:pic>
        <p:nvPicPr>
          <p:cNvPr id="41" name="Shape 41"/>
          <p:cNvPicPr preferRelativeResize="0"/>
          <p:nvPr/>
        </p:nvPicPr>
        <p:blipFill>
          <a:blip r:embed="rId3"/>
          <a:stretch>
            <a:fillRect/>
          </a:stretch>
        </p:blipFill>
        <p:spPr>
          <a:xfrm>
            <a:off y="247600" x="3691625"/>
            <a:ext cy="1219200" cx="1619250"/>
          </a:xfrm>
          <a:prstGeom prst="rect">
            <a:avLst/>
          </a:prstGeom>
        </p:spPr>
      </p:pic>
      <p:sp>
        <p:nvSpPr>
          <p:cNvPr id="42" name="Shape 42"/>
          <p:cNvSpPr txBox="1"/>
          <p:nvPr/>
        </p:nvSpPr>
        <p:spPr>
          <a:xfrm>
            <a:off y="3410250" x="4321900"/>
            <a:ext cy="3000000" cx="8756400"/>
          </a:xfrm>
          <a:prstGeom prst="rect">
            <a:avLst/>
          </a:prstGeom>
        </p:spPr>
        <p:txBody>
          <a:bodyPr bIns="91425" rIns="91425" lIns="91425" tIns="91425" anchor="ctr" anchorCtr="0">
            <a:noAutofit/>
          </a:bodyPr>
          <a:lstStyle/>
          <a:p>
            <a:pPr rtl="0" lvl="0">
              <a:spcBef>
                <a:spcPts val="0"/>
              </a:spcBef>
              <a:buNone/>
            </a:pPr>
            <a:r>
              <a:rPr u="sng" lang="en">
                <a:solidFill>
                  <a:schemeClr val="hlink"/>
                </a:solidFill>
                <a:hlinkClick r:id="rId4"/>
              </a:rPr>
              <a:t>http://www.avonfoundation.org/causes/domestic-violence/</a:t>
            </a:r>
            <a:r>
              <a:rPr lang="en"/>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1625628" x="457200"/>
            <a:ext cy="857400" cx="8229600"/>
          </a:xfrm>
          <a:prstGeom prst="rect">
            <a:avLst/>
          </a:prstGeom>
        </p:spPr>
        <p:txBody>
          <a:bodyPr bIns="91425" rIns="91425" lIns="91425" tIns="91425" anchor="b" anchorCtr="0">
            <a:noAutofit/>
          </a:bodyPr>
          <a:lstStyle/>
          <a:p>
            <a:pPr algn="ctr" rtl="0" lvl="0">
              <a:spcBef>
                <a:spcPts val="0"/>
              </a:spcBef>
              <a:buNone/>
            </a:pPr>
            <a:r>
              <a:rPr sz="6000" lang="en"/>
              <a:t>Ignorance of Parent</a:t>
            </a:r>
          </a:p>
        </p:txBody>
      </p:sp>
      <p:sp>
        <p:nvSpPr>
          <p:cNvPr id="48" name="Shape 48"/>
          <p:cNvSpPr txBox="1"/>
          <p:nvPr>
            <p:ph idx="1" type="body"/>
          </p:nvPr>
        </p:nvSpPr>
        <p:spPr>
          <a:xfrm>
            <a:off y="3068500" x="457200"/>
            <a:ext cy="1737300" cx="8229600"/>
          </a:xfrm>
          <a:prstGeom prst="rect">
            <a:avLst/>
          </a:prstGeom>
        </p:spPr>
        <p:txBody>
          <a:bodyPr bIns="91425" rIns="91425" lIns="91425" tIns="91425" anchor="t" anchorCtr="0">
            <a:noAutofit/>
          </a:bodyPr>
          <a:lstStyle/>
          <a:p>
            <a:pPr rtl="0" lvl="0">
              <a:spcBef>
                <a:spcPts val="0"/>
              </a:spcBef>
              <a:buNone/>
            </a:pPr>
            <a:r>
              <a:rPr sz="1400" lang="en"/>
              <a:t>Mae Mobley is intentionally ignored constantly by her own mother, who never finds the time to even take care of her own daughter. Mae Mobley, (assuming that this ignorance occurs into the future), could seek aid from Kids Help Phone to talk about how she feels, and for someone out in the world to understand the neglect that she feels. Talking to someone on the help phone may assist Mae in solving the connection issues she has with her mother.</a:t>
            </a:r>
          </a:p>
        </p:txBody>
      </p:sp>
      <p:sp>
        <p:nvSpPr>
          <p:cNvPr id="49" name="Shape 49"/>
          <p:cNvSpPr txBox="1"/>
          <p:nvPr/>
        </p:nvSpPr>
        <p:spPr>
          <a:xfrm>
            <a:off y="2393700" x="1510650"/>
            <a:ext cy="356099" cx="6122699"/>
          </a:xfrm>
          <a:prstGeom prst="rect">
            <a:avLst/>
          </a:prstGeom>
        </p:spPr>
        <p:txBody>
          <a:bodyPr bIns="91425" rIns="91425" lIns="91425" tIns="91425" anchor="t" anchorCtr="0">
            <a:noAutofit/>
          </a:bodyPr>
          <a:lstStyle/>
          <a:p>
            <a:pPr rtl="0" lvl="0">
              <a:spcBef>
                <a:spcPts val="0"/>
              </a:spcBef>
              <a:buNone/>
            </a:pPr>
            <a:r>
              <a:rPr lang="en">
                <a:solidFill>
                  <a:srgbClr val="FF0000"/>
                </a:solidFill>
              </a:rPr>
              <a:t>“I Baby Girl hold her arms out for her mama to pick her up, but Miss Leefolt open a cabinet, act like she don’t see.” (Stockett, 5)</a:t>
            </a:r>
          </a:p>
        </p:txBody>
      </p:sp>
      <p:pic>
        <p:nvPicPr>
          <p:cNvPr id="50" name="Shape 50"/>
          <p:cNvPicPr preferRelativeResize="0"/>
          <p:nvPr/>
        </p:nvPicPr>
        <p:blipFill>
          <a:blip r:embed="rId3"/>
          <a:stretch>
            <a:fillRect/>
          </a:stretch>
        </p:blipFill>
        <p:spPr>
          <a:xfrm>
            <a:off y="123800" x="3610178"/>
            <a:ext cy="1190500" cx="1923650"/>
          </a:xfrm>
          <a:prstGeom prst="rect">
            <a:avLst/>
          </a:prstGeom>
        </p:spPr>
      </p:pic>
      <p:sp>
        <p:nvSpPr>
          <p:cNvPr id="51" name="Shape 51"/>
          <p:cNvSpPr txBox="1"/>
          <p:nvPr/>
        </p:nvSpPr>
        <p:spPr>
          <a:xfrm>
            <a:off y="4141825" x="4603250"/>
            <a:ext cy="1625699" cx="7979699"/>
          </a:xfrm>
          <a:prstGeom prst="rect">
            <a:avLst/>
          </a:prstGeom>
        </p:spPr>
        <p:txBody>
          <a:bodyPr bIns="91425" rIns="91425" lIns="91425" tIns="91425" anchor="ctr" anchorCtr="0">
            <a:noAutofit/>
          </a:bodyPr>
          <a:lstStyle/>
          <a:p>
            <a:pPr rtl="0" lvl="0">
              <a:spcBef>
                <a:spcPts val="0"/>
              </a:spcBef>
              <a:buNone/>
            </a:pPr>
            <a:r>
              <a:rPr u="sng" lang="en">
                <a:solidFill>
                  <a:schemeClr val="hlink"/>
                </a:solidFill>
                <a:hlinkClick r:id="rId4"/>
              </a:rPr>
              <a:t>http://www.kidshelpphone.ca/teens/home/splash.aspx</a:t>
            </a:r>
            <a:r>
              <a:rPr lang="en"/>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sp>
        <p:nvSpPr>
          <p:cNvPr id="56" name="Shape 56"/>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Works Cited</a:t>
            </a:r>
          </a:p>
        </p:txBody>
      </p:sp>
      <p:sp>
        <p:nvSpPr>
          <p:cNvPr id="57" name="Shape 57"/>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sz="1400" lang="en">
                <a:solidFill>
                  <a:schemeClr val="dk1"/>
                </a:solidFill>
                <a:latin typeface="Times New Roman"/>
                <a:ea typeface="Times New Roman"/>
                <a:cs typeface="Times New Roman"/>
                <a:sym typeface="Times New Roman"/>
              </a:rPr>
              <a:t>Stockett, Kathryn. </a:t>
            </a:r>
            <a:r>
              <a:rPr sz="1400" lang="en" i="1">
                <a:solidFill>
                  <a:schemeClr val="dk1"/>
                </a:solidFill>
                <a:latin typeface="Times New Roman"/>
                <a:ea typeface="Times New Roman"/>
                <a:cs typeface="Times New Roman"/>
                <a:sym typeface="Times New Roman"/>
              </a:rPr>
              <a:t>The Help</a:t>
            </a:r>
            <a:r>
              <a:rPr sz="1400" lang="en">
                <a:solidFill>
                  <a:schemeClr val="dk1"/>
                </a:solidFill>
                <a:latin typeface="Times New Roman"/>
                <a:ea typeface="Times New Roman"/>
                <a:cs typeface="Times New Roman"/>
                <a:sym typeface="Times New Roman"/>
              </a:rPr>
              <a:t>. New York: Amy Einhorn, 2009. Print.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